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37" autoAdjust="0"/>
  </p:normalViewPr>
  <p:slideViewPr>
    <p:cSldViewPr>
      <p:cViewPr varScale="1">
        <p:scale>
          <a:sx n="56" d="100"/>
          <a:sy n="56" d="100"/>
        </p:scale>
        <p:origin x="-8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635E72-35B4-419B-9F74-8F3C508201F8}" type="datetimeFigureOut">
              <a:rPr lang="ru-RU" smtClean="0"/>
              <a:pPr/>
              <a:t>01.01.2002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7D32AC-7139-4FE9-8FDC-EFB6915C3F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071670" y="2786058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Анализ 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программно- </a:t>
            </a:r>
            <a:r>
              <a:rPr lang="ru-RU" sz="3200" dirty="0" smtClean="0"/>
              <a:t>методического </a:t>
            </a:r>
            <a:r>
              <a:rPr lang="ru-RU" sz="3200" smtClean="0"/>
              <a:t>материала </a:t>
            </a:r>
            <a:r>
              <a:rPr lang="ru-RU" sz="3200" smtClean="0"/>
              <a:t>коррекционно-</a:t>
            </a:r>
            <a:br>
              <a:rPr lang="ru-RU" sz="3200" smtClean="0"/>
            </a:br>
            <a:r>
              <a:rPr lang="ru-RU" sz="3200" smtClean="0"/>
              <a:t> </a:t>
            </a:r>
            <a:r>
              <a:rPr lang="ru-RU" sz="3200" dirty="0" smtClean="0"/>
              <a:t>логопедический работы с учащимися начальных классов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928670"/>
            <a:ext cx="7467600" cy="36433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u="sng" dirty="0" smtClean="0"/>
              <a:t>Рабочая программа «Предупреждение и коррекция нарушений устной и письменной речи у учащихся 1 класса, имеющих фонетико-фонематическое недоразвитие речи»</a:t>
            </a:r>
            <a:endParaRPr lang="ru-RU" sz="3600" b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u="sng" dirty="0" smtClean="0"/>
              <a:t>проблемы</a:t>
            </a:r>
            <a:endParaRPr lang="ru-RU" sz="4400" b="1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err="1" smtClean="0"/>
              <a:t>Несформированность</a:t>
            </a:r>
            <a:r>
              <a:rPr lang="ru-RU" dirty="0" smtClean="0"/>
              <a:t> звуковой стороны речи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Пробелы формирования лексико-грамматических средств языка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Нарушения звукопроизношения и недостаточно их дифференцируют, вследствие этого дети не в полной мере овладевают навыком звукобуквенного анализа и синтеза слова, поэтому и появляются специфические ошибки при чтении и письме</a:t>
            </a:r>
          </a:p>
          <a:p>
            <a:pPr>
              <a:buFont typeface="Wingdings" pitchFamily="2" charset="2"/>
              <a:buChar char="Ø"/>
            </a:pPr>
            <a:r>
              <a:rPr lang="ru-RU" u="sng" dirty="0" smtClean="0"/>
              <a:t>Дефекты произношения, являются одним из проявлений структурно сложного нарушения -общего недоразвития речи.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73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Цель программы: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предупреждение и коррекция нарушений устной и письменной речи у учащихся 1 классов, имеющих ФФНР.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3143248"/>
            <a:ext cx="7467600" cy="3357586"/>
          </a:xfrm>
        </p:spPr>
        <p:txBody>
          <a:bodyPr/>
          <a:lstStyle/>
          <a:p>
            <a:r>
              <a:rPr lang="ru-RU" dirty="0" smtClean="0"/>
              <a:t>1 блок – Предупреждение нарушений письменной речи, обусловленных трудностями в усвоении фонематической системы языка.</a:t>
            </a:r>
          </a:p>
          <a:p>
            <a:r>
              <a:rPr lang="ru-RU" u="sng" dirty="0" smtClean="0"/>
              <a:t>Предупреждение нарушений письменной речи</a:t>
            </a:r>
          </a:p>
          <a:p>
            <a:r>
              <a:rPr lang="ru-RU" dirty="0" smtClean="0"/>
              <a:t>2 блок – Коррекция нарушений устной речи.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467600" cy="571496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9001156" cy="5857916"/>
          </a:xfrm>
        </p:spPr>
        <p:txBody>
          <a:bodyPr/>
          <a:lstStyle/>
          <a:p>
            <a:pPr>
              <a:buNone/>
            </a:pPr>
            <a:r>
              <a:rPr lang="ru-RU" sz="1800" u="sng" dirty="0" smtClean="0"/>
              <a:t>1 блок -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Развивать пространственно-временные представления;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Развивать фонематический анализ и синтез;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Развивать оптико-пространственные представления и дифференцировки;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Развивать языковой анализ  и синтез на уровне слога, слова, предложения, текста;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Формировать и развивать связную выразительную речь ,обогащать словарный запас;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Развивать анализаторы (слуховой, зрительный и кинестетический), участвующие в акте речи, письма и чтения.</a:t>
            </a:r>
          </a:p>
          <a:p>
            <a:pPr>
              <a:buFont typeface="Arial" pitchFamily="34" charset="0"/>
              <a:buChar char="•"/>
            </a:pPr>
            <a:endParaRPr lang="ru-RU" sz="1800" u="sng" dirty="0" smtClean="0"/>
          </a:p>
          <a:p>
            <a:pPr>
              <a:buNone/>
            </a:pPr>
            <a:r>
              <a:rPr lang="ru-RU" sz="1800" u="sng" dirty="0" smtClean="0"/>
              <a:t>2 блок-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Развивать подвижность речевого аппарата;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Корректировать дефекты звукопроизношения;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Автоматизировать ранее поставленные звуки;</a:t>
            </a:r>
          </a:p>
          <a:p>
            <a:pPr>
              <a:buFont typeface="Arial" pitchFamily="34" charset="0"/>
              <a:buChar char="•"/>
            </a:pPr>
            <a:r>
              <a:rPr lang="ru-RU" sz="1800" u="sng" dirty="0" smtClean="0"/>
              <a:t>Учить дифференцировать звуки, сходные по </a:t>
            </a:r>
            <a:r>
              <a:rPr lang="ru-RU" sz="1800" u="sng" dirty="0" err="1" smtClean="0"/>
              <a:t>артикуляторно-акустическим</a:t>
            </a:r>
            <a:r>
              <a:rPr lang="ru-RU" sz="1800" u="sng" dirty="0" smtClean="0"/>
              <a:t> признакам.</a:t>
            </a:r>
          </a:p>
          <a:p>
            <a:pPr>
              <a:buFont typeface="Arial" pitchFamily="34" charset="0"/>
              <a:buChar char="•"/>
            </a:pPr>
            <a:endParaRPr lang="ru-RU" u="sng" dirty="0" smtClean="0"/>
          </a:p>
          <a:p>
            <a:pPr>
              <a:buFont typeface="Arial" pitchFamily="34" charset="0"/>
              <a:buChar char="•"/>
            </a:pPr>
            <a:endParaRPr lang="ru-RU" u="sng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Перспективное планирования по направлениям: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143116"/>
            <a:ext cx="7467600" cy="4873752"/>
          </a:xfrm>
        </p:spPr>
        <p:txBody>
          <a:bodyPr/>
          <a:lstStyle/>
          <a:p>
            <a:r>
              <a:rPr lang="ru-RU" dirty="0" smtClean="0"/>
              <a:t>1. Развитие и коррекция звуковой стороны речи</a:t>
            </a:r>
          </a:p>
          <a:p>
            <a:r>
              <a:rPr lang="ru-RU" dirty="0" smtClean="0"/>
              <a:t>2. Развитие лексического запаса и грамматического строя речи</a:t>
            </a:r>
          </a:p>
          <a:p>
            <a:r>
              <a:rPr lang="ru-RU" dirty="0" smtClean="0"/>
              <a:t>3. Формирование связной речи</a:t>
            </a:r>
          </a:p>
          <a:p>
            <a:r>
              <a:rPr lang="ru-RU" dirty="0" smtClean="0"/>
              <a:t>4. Формирование универсальных учебных действий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467600" cy="703282"/>
          </a:xfrm>
        </p:spPr>
        <p:txBody>
          <a:bodyPr/>
          <a:lstStyle/>
          <a:p>
            <a:pPr algn="ctr"/>
            <a:r>
              <a:rPr lang="ru-RU" b="1" dirty="0" smtClean="0"/>
              <a:t>Содержание 1 блока 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615394" cy="3786214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Продолжительность коррекционного периода с 15.09 – 15.05</a:t>
            </a:r>
          </a:p>
          <a:p>
            <a:r>
              <a:rPr lang="ru-RU" sz="2000" dirty="0" smtClean="0"/>
              <a:t>Графы «Количество часов» и «Дата» заполняются в соответствии с выбором логопеда. Время освоения каждого раздела программы индивидуально.</a:t>
            </a:r>
          </a:p>
          <a:p>
            <a:r>
              <a:rPr lang="ru-RU" sz="2000" dirty="0" smtClean="0"/>
              <a:t>Общая продолжительность занятий может составлять от 68 до 102 часов</a:t>
            </a:r>
          </a:p>
          <a:p>
            <a:r>
              <a:rPr lang="ru-RU" sz="2000" dirty="0" smtClean="0"/>
              <a:t>Занятия проводятся 2-3 раза в неделю по 35-40 минут.</a:t>
            </a:r>
          </a:p>
          <a:p>
            <a:r>
              <a:rPr lang="ru-RU" sz="2000" dirty="0" smtClean="0"/>
              <a:t>Комплектация группы в количестве 2-4 человека</a:t>
            </a:r>
          </a:p>
          <a:p>
            <a:r>
              <a:rPr lang="ru-RU" sz="2000" dirty="0" smtClean="0"/>
              <a:t>Темы :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Понятие о звуке;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Понятие о гласном и согласном звуках, дифференциация.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Гласные звуки и буквы, дифференциация.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Согласные звуки, буквы. Определение, вычленение согласных звуков, уточнение характеристик.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4889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Содержание 2 блока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857232"/>
            <a:ext cx="8786874" cy="5616720"/>
          </a:xfrm>
        </p:spPr>
        <p:txBody>
          <a:bodyPr>
            <a:normAutofit/>
          </a:bodyPr>
          <a:lstStyle/>
          <a:p>
            <a:r>
              <a:rPr lang="ru-RU" dirty="0" smtClean="0"/>
              <a:t>Продолжительность коррекционного периода с 15.09 – 15.05</a:t>
            </a:r>
          </a:p>
          <a:p>
            <a:pPr>
              <a:buNone/>
            </a:pPr>
            <a:r>
              <a:rPr lang="ru-RU" dirty="0" smtClean="0"/>
              <a:t>Состоит из 3-х этапов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Обследования учащихся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Подготовительный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Формирование произносительных умений и навыков</a:t>
            </a:r>
          </a:p>
          <a:p>
            <a:r>
              <a:rPr lang="ru-RU" dirty="0" smtClean="0"/>
              <a:t>Графы «Количество часов» и «Дата» заполняются в соответствии с выбором логопеда. Время освоения каждого раздела программы индивидуально.</a:t>
            </a:r>
          </a:p>
          <a:p>
            <a:r>
              <a:rPr lang="ru-RU" dirty="0" smtClean="0"/>
              <a:t>Общая продолжительность занятий может составлять от 68 до 102 часов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Занятия проводятся 2-3 раза в неделю по 20 минут.</a:t>
            </a:r>
          </a:p>
          <a:p>
            <a:pPr>
              <a:buFont typeface="Courier New" pitchFamily="49" charset="0"/>
              <a:buChar char="o"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467600" cy="989034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Уровень коррекции (ОНР)</a:t>
            </a:r>
            <a:br>
              <a:rPr lang="ru-RU" u="sng" dirty="0" smtClean="0"/>
            </a:br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71546"/>
            <a:ext cx="9144064" cy="535785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000" dirty="0" smtClean="0"/>
              <a:t>1. Фонетический – 35-45 часов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/>
              <a:t>Обучение простым формам фонемного анализа (выделение гласного звука в начале, в середине, в конце слова)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/>
              <a:t>Формирование сложных форм фонемного анализа(определение последовательности и количества звуков в слове)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/>
              <a:t>Выполнение различных операций со звуковым образом слова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/>
              <a:t>Коррекция нарушения звукопроизношения.</a:t>
            </a:r>
          </a:p>
          <a:p>
            <a:pPr marL="457200" indent="-457200">
              <a:buNone/>
            </a:pPr>
            <a:r>
              <a:rPr lang="ru-RU" sz="2000" dirty="0" smtClean="0"/>
              <a:t>2. Лексический – 10-18 часов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/>
              <a:t>Количественный рост словаря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/>
              <a:t>Качественное обогащения словаря</a:t>
            </a:r>
          </a:p>
          <a:p>
            <a:pPr marL="457200" indent="-457200">
              <a:buNone/>
            </a:pPr>
            <a:r>
              <a:rPr lang="ru-RU" sz="2000" dirty="0" smtClean="0"/>
              <a:t>3. Синтаксический – 17-27 часов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/>
              <a:t>Усвоение сочетаемости слов в предложении. Осознанное построение предложений;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/>
              <a:t>Формирование монологической речи.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</TotalTime>
  <Words>480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Анализ  программно- методического материала коррекционно-  логопедический работы с учащимися начальных классов</vt:lpstr>
      <vt:lpstr>Рабочая программа «Предупреждение и коррекция нарушений устной и письменной речи у учащихся 1 класса, имеющих фонетико-фонематическое недоразвитие речи»</vt:lpstr>
      <vt:lpstr>проблемы</vt:lpstr>
      <vt:lpstr>Цель программы: предупреждение и коррекция нарушений устной и письменной речи у учащихся 1 классов, имеющих ФФНР.</vt:lpstr>
      <vt:lpstr>Задачи программы:</vt:lpstr>
      <vt:lpstr>Перспективное планирования по направлениям:</vt:lpstr>
      <vt:lpstr>Содержание 1 блока :</vt:lpstr>
      <vt:lpstr>Содержание 2 блока :</vt:lpstr>
      <vt:lpstr>Уровень коррекции (ОНР) задачи: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 программно-методического материала коррекционно-логопедический работы с учащимися начальных классов</dc:title>
  <dc:creator>светлана</dc:creator>
  <cp:lastModifiedBy>26км 10</cp:lastModifiedBy>
  <cp:revision>18</cp:revision>
  <dcterms:created xsi:type="dcterms:W3CDTF">2018-04-25T02:05:09Z</dcterms:created>
  <dcterms:modified xsi:type="dcterms:W3CDTF">2001-12-31T20:25:50Z</dcterms:modified>
</cp:coreProperties>
</file>