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3" r:id="rId7"/>
    <p:sldId id="265" r:id="rId8"/>
    <p:sldId id="264" r:id="rId9"/>
    <p:sldId id="266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2" autoAdjust="0"/>
    <p:restoredTop sz="94660"/>
  </p:normalViewPr>
  <p:slideViewPr>
    <p:cSldViewPr snapToGrid="0">
      <p:cViewPr varScale="1">
        <p:scale>
          <a:sx n="42" d="100"/>
          <a:sy n="42" d="100"/>
        </p:scale>
        <p:origin x="540" y="-7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68C167-2C01-4B0B-81C4-726248B418D0}" type="doc">
      <dgm:prSet loTypeId="urn:microsoft.com/office/officeart/2005/8/layout/radial4#1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1D7F6E08-72A6-46CC-8870-C881D1493500}">
      <dgm:prSet phldrT="[Text]" phldr="0" custT="0"/>
      <dgm:spPr/>
      <dgm:t>
        <a:bodyPr vert="horz" wrap="square"/>
        <a:lstStyle>
          <a:lvl1pPr algn="ctr">
            <a:defRPr sz="2000"/>
          </a:lvl1pPr>
          <a:lvl2pPr marL="114300" indent="-114300" algn="ctr">
            <a:defRPr sz="1500"/>
          </a:lvl2pPr>
          <a:lvl3pPr marL="228600" indent="-114300" algn="ctr">
            <a:defRPr sz="1500"/>
          </a:lvl3pPr>
          <a:lvl4pPr marL="342900" indent="-114300" algn="ctr">
            <a:defRPr sz="1500"/>
          </a:lvl4pPr>
          <a:lvl5pPr marL="457200" indent="-114300" algn="ctr">
            <a:defRPr sz="1500"/>
          </a:lvl5pPr>
          <a:lvl6pPr marL="571500" indent="-114300" algn="ctr">
            <a:defRPr sz="1500"/>
          </a:lvl6pPr>
          <a:lvl7pPr marL="685800" indent="-114300" algn="ctr">
            <a:defRPr sz="1500"/>
          </a:lvl7pPr>
          <a:lvl8pPr marL="800100" indent="-114300" algn="ctr">
            <a:defRPr sz="1500"/>
          </a:lvl8pPr>
          <a:lvl9pPr marL="914400" indent="-114300" algn="ctr">
            <a:defRPr sz="15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>
              <a:sym typeface="+mn-ea"/>
            </a:rPr>
            <a:t> 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altLang="en-US"/>
            <a:t>1.ФГОС НОО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altLang="en-US"/>
            <a:t>2.Группа специальных требований</a:t>
          </a:r>
        </a:p>
      </dgm:t>
    </dgm:pt>
    <dgm:pt modelId="{59A2FE02-4165-4339-BF9A-AEAE1424E52B}" type="parTrans" cxnId="{AA1D5234-F162-418C-A98A-AEDB567695FC}">
      <dgm:prSet/>
      <dgm:spPr/>
      <dgm:t>
        <a:bodyPr/>
        <a:lstStyle/>
        <a:p>
          <a:endParaRPr lang="en-US"/>
        </a:p>
      </dgm:t>
    </dgm:pt>
    <dgm:pt modelId="{E44612D1-CAFE-4D30-B4AA-78C3474158AA}" type="sibTrans" cxnId="{AA1D5234-F162-418C-A98A-AEDB567695FC}">
      <dgm:prSet/>
      <dgm:spPr/>
      <dgm:t>
        <a:bodyPr/>
        <a:lstStyle/>
        <a:p>
          <a:endParaRPr lang="en-US"/>
        </a:p>
      </dgm:t>
    </dgm:pt>
    <dgm:pt modelId="{D15727BE-4BB4-41E2-BFCD-1CE00CE9A014}">
      <dgm:prSet phldrT="[Text]" phldr="0" custT="0"/>
      <dgm:spPr/>
      <dgm:t>
        <a:bodyPr vert="horz" wrap="square"/>
        <a:lstStyle>
          <a:lvl1pPr algn="ctr">
            <a:defRPr sz="14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err="1"/>
            <a:t>по</a:t>
          </a:r>
          <a:r>
            <a:rPr lang="en-US" dirty="0"/>
            <a:t> </a:t>
          </a:r>
          <a:r>
            <a:rPr lang="en-US" dirty="0" err="1"/>
            <a:t>преодолению</a:t>
          </a:r>
          <a:r>
            <a:rPr lang="en-US" dirty="0"/>
            <a:t> </a:t>
          </a:r>
          <a:r>
            <a:rPr lang="en-US" dirty="0" err="1"/>
            <a:t>нарушений</a:t>
          </a:r>
          <a:r>
            <a:rPr lang="en-US" dirty="0"/>
            <a:t> </a:t>
          </a:r>
          <a:r>
            <a:rPr lang="en-US" dirty="0" err="1"/>
            <a:t>устной</a:t>
          </a:r>
          <a:r>
            <a:rPr lang="en-US" dirty="0"/>
            <a:t> </a:t>
          </a:r>
          <a:r>
            <a:rPr lang="en-US" dirty="0" err="1"/>
            <a:t>речи</a:t>
          </a:r>
          <a:r>
            <a:rPr lang="en-US" dirty="0"/>
            <a:t> </a:t>
          </a:r>
          <a:r>
            <a:rPr lang="ru-RU" altLang="en-US" dirty="0"/>
            <a:t>(ЗВПР, </a:t>
          </a:r>
          <a:r>
            <a:rPr lang="ru-RU" altLang="en-US" dirty="0" smtClean="0"/>
            <a:t>дифференциация </a:t>
          </a:r>
          <a:r>
            <a:rPr lang="ru-RU" altLang="en-US" dirty="0" err="1"/>
            <a:t>звуков,слоговая</a:t>
          </a:r>
          <a:r>
            <a:rPr lang="ru-RU" altLang="en-US" dirty="0"/>
            <a:t> структура слова...)</a:t>
          </a:r>
          <a:endParaRPr lang="en-US" dirty="0"/>
        </a:p>
      </dgm:t>
    </dgm:pt>
    <dgm:pt modelId="{1F3BA15B-B772-426D-8549-F05D47B0B0FC}" type="parTrans" cxnId="{31ACD56E-9199-40C7-BCF4-5FF4891533BC}">
      <dgm:prSet/>
      <dgm:spPr/>
      <dgm:t>
        <a:bodyPr/>
        <a:lstStyle/>
        <a:p>
          <a:endParaRPr lang="en-US"/>
        </a:p>
      </dgm:t>
    </dgm:pt>
    <dgm:pt modelId="{021F6AB3-21C2-4079-A40A-CA1B5C51BD93}" type="sibTrans" cxnId="{31ACD56E-9199-40C7-BCF4-5FF4891533BC}">
      <dgm:prSet/>
      <dgm:spPr/>
      <dgm:t>
        <a:bodyPr/>
        <a:lstStyle/>
        <a:p>
          <a:endParaRPr lang="en-US"/>
        </a:p>
      </dgm:t>
    </dgm:pt>
    <dgm:pt modelId="{24DAAE02-02E7-4412-8074-A0C4CAA380D7}">
      <dgm:prSet phldrT="[Text]" phldr="0" custT="0"/>
      <dgm:spPr/>
      <dgm:t>
        <a:bodyPr vert="horz" wrap="square"/>
        <a:lstStyle>
          <a:lvl1pPr algn="ctr">
            <a:defRPr sz="14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dirty="0"/>
            <a:t>по </a:t>
          </a:r>
          <a:r>
            <a:rPr lang="en-US" dirty="0" err="1"/>
            <a:t>преодолению</a:t>
          </a:r>
          <a:r>
            <a:rPr lang="en-US" dirty="0"/>
            <a:t> и </a:t>
          </a:r>
          <a:r>
            <a:rPr lang="en-US" dirty="0" err="1"/>
            <a:t>профилактике</a:t>
          </a:r>
          <a:r>
            <a:rPr lang="en-US" dirty="0"/>
            <a:t> </a:t>
          </a:r>
          <a:r>
            <a:rPr lang="en-US" dirty="0" err="1"/>
            <a:t>нарушений</a:t>
          </a:r>
          <a:r>
            <a:rPr lang="en-US" dirty="0"/>
            <a:t> </a:t>
          </a:r>
          <a:r>
            <a:rPr lang="en-US" dirty="0" err="1"/>
            <a:t>чтения</a:t>
          </a:r>
          <a:r>
            <a:rPr lang="en-US" dirty="0"/>
            <a:t> и </a:t>
          </a:r>
          <a:r>
            <a:rPr lang="en-US" dirty="0" err="1"/>
            <a:t>письма</a:t>
          </a:r>
          <a:endParaRPr lang="en-US" dirty="0"/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dirty="0"/>
            <a:t>(</a:t>
          </a:r>
          <a:r>
            <a:rPr lang="ru-RU" altLang="en-US" dirty="0" err="1"/>
            <a:t>сформированность</a:t>
          </a:r>
          <a:r>
            <a:rPr lang="ru-RU" altLang="en-US" dirty="0"/>
            <a:t> языковых операций, владение письменной коммуникацией</a:t>
          </a:r>
        </a:p>
      </dgm:t>
    </dgm:pt>
    <dgm:pt modelId="{A85E77B5-A1A5-43C8-9868-413E99F101A0}" type="parTrans" cxnId="{B7DEED8D-F9D6-42B3-A037-D15E1BF4978A}">
      <dgm:prSet/>
      <dgm:spPr/>
      <dgm:t>
        <a:bodyPr/>
        <a:lstStyle/>
        <a:p>
          <a:endParaRPr lang="en-US"/>
        </a:p>
      </dgm:t>
    </dgm:pt>
    <dgm:pt modelId="{E253A3F8-AA58-4BB8-A0BD-0BB7ECC546C3}" type="sibTrans" cxnId="{B7DEED8D-F9D6-42B3-A037-D15E1BF4978A}">
      <dgm:prSet/>
      <dgm:spPr/>
      <dgm:t>
        <a:bodyPr/>
        <a:lstStyle/>
        <a:p>
          <a:endParaRPr lang="en-US"/>
        </a:p>
      </dgm:t>
    </dgm:pt>
    <dgm:pt modelId="{A5880797-7454-4E44-8518-F4D8354F0963}">
      <dgm:prSet phldrT="[Text]" phldr="0" custT="0"/>
      <dgm:spPr/>
      <dgm:t>
        <a:bodyPr vert="horz" wrap="square"/>
        <a:lstStyle>
          <a:lvl1pPr algn="ctr">
            <a:defRPr sz="14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 </a:t>
          </a:r>
          <a:r>
            <a:rPr lang="ru-RU" altLang="en-US"/>
            <a:t>о</a:t>
          </a:r>
          <a:r>
            <a:rPr lang="en-US"/>
            <a:t>владения социальной компетенцией </a:t>
          </a:r>
          <a:r>
            <a:rPr lang="ru-RU" altLang="en-US"/>
            <a:t>(написать  SMS-сообщение,умение адекватно выбрать взрослого и обратиться к нему за помощью, точно описать возникшую проблему...)</a:t>
          </a:r>
        </a:p>
      </dgm:t>
    </dgm:pt>
    <dgm:pt modelId="{96CD46E7-D239-40C7-B5C4-376FEEE43C15}" type="parTrans" cxnId="{8A0F8224-9B03-4F60-8E00-191FCC5E7591}">
      <dgm:prSet/>
      <dgm:spPr/>
      <dgm:t>
        <a:bodyPr/>
        <a:lstStyle/>
        <a:p>
          <a:endParaRPr lang="en-US"/>
        </a:p>
      </dgm:t>
    </dgm:pt>
    <dgm:pt modelId="{0076998F-56E1-4A10-A709-E2811BD7C4FB}" type="sibTrans" cxnId="{8A0F8224-9B03-4F60-8E00-191FCC5E7591}">
      <dgm:prSet/>
      <dgm:spPr/>
      <dgm:t>
        <a:bodyPr/>
        <a:lstStyle/>
        <a:p>
          <a:endParaRPr lang="en-US"/>
        </a:p>
      </dgm:t>
    </dgm:pt>
    <dgm:pt modelId="{CF42B0CB-CDDD-42A1-B3A1-FBB34F262C63}" type="pres">
      <dgm:prSet presAssocID="{6068C167-2C01-4B0B-81C4-726248B418D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2502C2-594A-4A13-A5FF-5CD5841BD847}" type="pres">
      <dgm:prSet presAssocID="{1D7F6E08-72A6-46CC-8870-C881D1493500}" presName="centerShape" presStyleLbl="node0" presStyleIdx="0" presStyleCnt="1"/>
      <dgm:spPr/>
      <dgm:t>
        <a:bodyPr/>
        <a:lstStyle/>
        <a:p>
          <a:endParaRPr lang="ru-RU"/>
        </a:p>
      </dgm:t>
    </dgm:pt>
    <dgm:pt modelId="{B849A6F3-9933-4C36-AF65-6098308CBC3C}" type="pres">
      <dgm:prSet presAssocID="{1F3BA15B-B772-426D-8549-F05D47B0B0FC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B1756079-1332-4090-9A47-D2C0EDB7FB22}" type="pres">
      <dgm:prSet presAssocID="{D15727BE-4BB4-41E2-BFCD-1CE00CE9A01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78794-BDE0-4AD6-9479-89CDBFC37EB7}" type="pres">
      <dgm:prSet presAssocID="{A85E77B5-A1A5-43C8-9868-413E99F101A0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3868CDED-247C-4EE9-95A2-ED400A267946}" type="pres">
      <dgm:prSet presAssocID="{24DAAE02-02E7-4412-8074-A0C4CAA380D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718308-59AC-43E6-A882-4828EE4494C2}" type="pres">
      <dgm:prSet presAssocID="{96CD46E7-D239-40C7-B5C4-376FEEE43C15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5E0D0BC9-3E91-4623-8C1A-C4A70EB3594B}" type="pres">
      <dgm:prSet presAssocID="{A5880797-7454-4E44-8518-F4D8354F096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FE8EE0-48FD-4269-A233-EF2D7A7004D6}" type="presOf" srcId="{1F3BA15B-B772-426D-8549-F05D47B0B0FC}" destId="{B849A6F3-9933-4C36-AF65-6098308CBC3C}" srcOrd="0" destOrd="0" presId="urn:microsoft.com/office/officeart/2005/8/layout/radial4#1"/>
    <dgm:cxn modelId="{08D2ED11-4237-420C-806D-0B6798FC5C58}" type="presOf" srcId="{A5880797-7454-4E44-8518-F4D8354F0963}" destId="{5E0D0BC9-3E91-4623-8C1A-C4A70EB3594B}" srcOrd="0" destOrd="0" presId="urn:microsoft.com/office/officeart/2005/8/layout/radial4#1"/>
    <dgm:cxn modelId="{6C1B70D7-2D98-4A9D-B9B1-86BC0E32DE57}" type="presOf" srcId="{6068C167-2C01-4B0B-81C4-726248B418D0}" destId="{CF42B0CB-CDDD-42A1-B3A1-FBB34F262C63}" srcOrd="0" destOrd="0" presId="urn:microsoft.com/office/officeart/2005/8/layout/radial4#1"/>
    <dgm:cxn modelId="{ADE570FE-53F5-435D-BA94-131798A41CD7}" type="presOf" srcId="{24DAAE02-02E7-4412-8074-A0C4CAA380D7}" destId="{3868CDED-247C-4EE9-95A2-ED400A267946}" srcOrd="0" destOrd="0" presId="urn:microsoft.com/office/officeart/2005/8/layout/radial4#1"/>
    <dgm:cxn modelId="{8A0F8224-9B03-4F60-8E00-191FCC5E7591}" srcId="{1D7F6E08-72A6-46CC-8870-C881D1493500}" destId="{A5880797-7454-4E44-8518-F4D8354F0963}" srcOrd="2" destOrd="0" parTransId="{96CD46E7-D239-40C7-B5C4-376FEEE43C15}" sibTransId="{0076998F-56E1-4A10-A709-E2811BD7C4FB}"/>
    <dgm:cxn modelId="{D7941C66-AE60-4582-B273-3233834FEBAC}" type="presOf" srcId="{D15727BE-4BB4-41E2-BFCD-1CE00CE9A014}" destId="{B1756079-1332-4090-9A47-D2C0EDB7FB22}" srcOrd="0" destOrd="0" presId="urn:microsoft.com/office/officeart/2005/8/layout/radial4#1"/>
    <dgm:cxn modelId="{31ACD56E-9199-40C7-BCF4-5FF4891533BC}" srcId="{1D7F6E08-72A6-46CC-8870-C881D1493500}" destId="{D15727BE-4BB4-41E2-BFCD-1CE00CE9A014}" srcOrd="0" destOrd="0" parTransId="{1F3BA15B-B772-426D-8549-F05D47B0B0FC}" sibTransId="{021F6AB3-21C2-4079-A40A-CA1B5C51BD93}"/>
    <dgm:cxn modelId="{414482F6-2362-4808-AE59-BBA6736C2149}" type="presOf" srcId="{1D7F6E08-72A6-46CC-8870-C881D1493500}" destId="{B52502C2-594A-4A13-A5FF-5CD5841BD847}" srcOrd="0" destOrd="0" presId="urn:microsoft.com/office/officeart/2005/8/layout/radial4#1"/>
    <dgm:cxn modelId="{B7DEED8D-F9D6-42B3-A037-D15E1BF4978A}" srcId="{1D7F6E08-72A6-46CC-8870-C881D1493500}" destId="{24DAAE02-02E7-4412-8074-A0C4CAA380D7}" srcOrd="1" destOrd="0" parTransId="{A85E77B5-A1A5-43C8-9868-413E99F101A0}" sibTransId="{E253A3F8-AA58-4BB8-A0BD-0BB7ECC546C3}"/>
    <dgm:cxn modelId="{7BE97CB9-CA13-4A87-9884-01D484F8ADBC}" type="presOf" srcId="{A85E77B5-A1A5-43C8-9868-413E99F101A0}" destId="{8A478794-BDE0-4AD6-9479-89CDBFC37EB7}" srcOrd="0" destOrd="0" presId="urn:microsoft.com/office/officeart/2005/8/layout/radial4#1"/>
    <dgm:cxn modelId="{1597296D-92AE-4221-BE4B-1E7C034D72A4}" type="presOf" srcId="{96CD46E7-D239-40C7-B5C4-376FEEE43C15}" destId="{D0718308-59AC-43E6-A882-4828EE4494C2}" srcOrd="0" destOrd="0" presId="urn:microsoft.com/office/officeart/2005/8/layout/radial4#1"/>
    <dgm:cxn modelId="{AA1D5234-F162-418C-A98A-AEDB567695FC}" srcId="{6068C167-2C01-4B0B-81C4-726248B418D0}" destId="{1D7F6E08-72A6-46CC-8870-C881D1493500}" srcOrd="0" destOrd="0" parTransId="{59A2FE02-4165-4339-BF9A-AEAE1424E52B}" sibTransId="{E44612D1-CAFE-4D30-B4AA-78C3474158AA}"/>
    <dgm:cxn modelId="{1A997F8C-93F8-472D-96DF-20F68B19E588}" type="presParOf" srcId="{CF42B0CB-CDDD-42A1-B3A1-FBB34F262C63}" destId="{B52502C2-594A-4A13-A5FF-5CD5841BD847}" srcOrd="0" destOrd="0" presId="urn:microsoft.com/office/officeart/2005/8/layout/radial4#1"/>
    <dgm:cxn modelId="{224244C7-3AEB-42F5-8006-F0E0FF89DFE2}" type="presParOf" srcId="{CF42B0CB-CDDD-42A1-B3A1-FBB34F262C63}" destId="{B849A6F3-9933-4C36-AF65-6098308CBC3C}" srcOrd="1" destOrd="0" presId="urn:microsoft.com/office/officeart/2005/8/layout/radial4#1"/>
    <dgm:cxn modelId="{0BB5598A-EF4E-4A26-87E2-34E74DAD5FDF}" type="presParOf" srcId="{CF42B0CB-CDDD-42A1-B3A1-FBB34F262C63}" destId="{B1756079-1332-4090-9A47-D2C0EDB7FB22}" srcOrd="2" destOrd="0" presId="urn:microsoft.com/office/officeart/2005/8/layout/radial4#1"/>
    <dgm:cxn modelId="{513A969B-94B5-4FF5-9C80-ED011BA131B4}" type="presParOf" srcId="{CF42B0CB-CDDD-42A1-B3A1-FBB34F262C63}" destId="{8A478794-BDE0-4AD6-9479-89CDBFC37EB7}" srcOrd="3" destOrd="0" presId="urn:microsoft.com/office/officeart/2005/8/layout/radial4#1"/>
    <dgm:cxn modelId="{72B9FA91-AAA4-4E3B-A48D-6230F1085DD8}" type="presParOf" srcId="{CF42B0CB-CDDD-42A1-B3A1-FBB34F262C63}" destId="{3868CDED-247C-4EE9-95A2-ED400A267946}" srcOrd="4" destOrd="0" presId="urn:microsoft.com/office/officeart/2005/8/layout/radial4#1"/>
    <dgm:cxn modelId="{C6970E2D-5EA8-434B-BAA7-D2D34920981D}" type="presParOf" srcId="{CF42B0CB-CDDD-42A1-B3A1-FBB34F262C63}" destId="{D0718308-59AC-43E6-A882-4828EE4494C2}" srcOrd="5" destOrd="0" presId="urn:microsoft.com/office/officeart/2005/8/layout/radial4#1"/>
    <dgm:cxn modelId="{47C4437E-D573-4A5D-9FF8-CA2809D6F0A0}" type="presParOf" srcId="{CF42B0CB-CDDD-42A1-B3A1-FBB34F262C63}" destId="{5E0D0BC9-3E91-4623-8C1A-C4A70EB3594B}" srcOrd="6" destOrd="0" presId="urn:microsoft.com/office/officeart/2005/8/layout/radial4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2502C2-594A-4A13-A5FF-5CD5841BD847}">
      <dsp:nvSpPr>
        <dsp:cNvPr id="0" name=""/>
        <dsp:cNvSpPr/>
      </dsp:nvSpPr>
      <dsp:spPr>
        <a:xfrm>
          <a:off x="3902357" y="3098007"/>
          <a:ext cx="2601029" cy="26010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>
              <a:sym typeface="+mn-ea"/>
            </a:rPr>
            <a:t> </a:t>
          </a:r>
        </a:p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2100" kern="1200"/>
            <a:t>1.ФГОС НОО</a:t>
          </a:r>
        </a:p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2100" kern="1200"/>
            <a:t>2.Группа специальных требований</a:t>
          </a:r>
        </a:p>
      </dsp:txBody>
      <dsp:txXfrm>
        <a:off x="3902357" y="3098007"/>
        <a:ext cx="2601029" cy="2601029"/>
      </dsp:txXfrm>
    </dsp:sp>
    <dsp:sp modelId="{B849A6F3-9933-4C36-AF65-6098308CBC3C}">
      <dsp:nvSpPr>
        <dsp:cNvPr id="0" name=""/>
        <dsp:cNvSpPr/>
      </dsp:nvSpPr>
      <dsp:spPr>
        <a:xfrm rot="12900000">
          <a:off x="2229267" y="2643668"/>
          <a:ext cx="1993505" cy="74129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756079-1332-4090-9A47-D2C0EDB7FB22}">
      <dsp:nvSpPr>
        <dsp:cNvPr id="0" name=""/>
        <dsp:cNvSpPr/>
      </dsp:nvSpPr>
      <dsp:spPr>
        <a:xfrm>
          <a:off x="1174038" y="1454210"/>
          <a:ext cx="2470978" cy="197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по</a:t>
          </a:r>
          <a:r>
            <a:rPr lang="en-US" sz="1400" kern="1200" dirty="0"/>
            <a:t> </a:t>
          </a:r>
          <a:r>
            <a:rPr lang="en-US" sz="1400" kern="1200" dirty="0" err="1"/>
            <a:t>преодолению</a:t>
          </a:r>
          <a:r>
            <a:rPr lang="en-US" sz="1400" kern="1200" dirty="0"/>
            <a:t> </a:t>
          </a:r>
          <a:r>
            <a:rPr lang="en-US" sz="1400" kern="1200" dirty="0" err="1"/>
            <a:t>нарушений</a:t>
          </a:r>
          <a:r>
            <a:rPr lang="en-US" sz="1400" kern="1200" dirty="0"/>
            <a:t> </a:t>
          </a:r>
          <a:r>
            <a:rPr lang="en-US" sz="1400" kern="1200" dirty="0" err="1"/>
            <a:t>устной</a:t>
          </a:r>
          <a:r>
            <a:rPr lang="en-US" sz="1400" kern="1200" dirty="0"/>
            <a:t> </a:t>
          </a:r>
          <a:r>
            <a:rPr lang="en-US" sz="1400" kern="1200" dirty="0" err="1"/>
            <a:t>речи</a:t>
          </a:r>
          <a:r>
            <a:rPr lang="en-US" sz="1400" kern="1200" dirty="0"/>
            <a:t> </a:t>
          </a:r>
          <a:r>
            <a:rPr lang="ru-RU" altLang="en-US" sz="1400" kern="1200" dirty="0"/>
            <a:t>(ЗВПР, </a:t>
          </a:r>
          <a:r>
            <a:rPr lang="ru-RU" altLang="en-US" sz="1400" kern="1200" dirty="0" smtClean="0"/>
            <a:t>дифференциация </a:t>
          </a:r>
          <a:r>
            <a:rPr lang="ru-RU" altLang="en-US" sz="1400" kern="1200" dirty="0" err="1"/>
            <a:t>звуков,слоговая</a:t>
          </a:r>
          <a:r>
            <a:rPr lang="ru-RU" altLang="en-US" sz="1400" kern="1200" dirty="0"/>
            <a:t> структура слова...)</a:t>
          </a:r>
          <a:endParaRPr lang="en-US" sz="1400" kern="1200" dirty="0"/>
        </a:p>
      </dsp:txBody>
      <dsp:txXfrm>
        <a:off x="1174038" y="1454210"/>
        <a:ext cx="2470978" cy="1976782"/>
      </dsp:txXfrm>
    </dsp:sp>
    <dsp:sp modelId="{8A478794-BDE0-4AD6-9479-89CDBFC37EB7}">
      <dsp:nvSpPr>
        <dsp:cNvPr id="0" name=""/>
        <dsp:cNvSpPr/>
      </dsp:nvSpPr>
      <dsp:spPr>
        <a:xfrm rot="16200000">
          <a:off x="4206119" y="1614584"/>
          <a:ext cx="1993505" cy="74129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68CDED-247C-4EE9-95A2-ED400A267946}">
      <dsp:nvSpPr>
        <dsp:cNvPr id="0" name=""/>
        <dsp:cNvSpPr/>
      </dsp:nvSpPr>
      <dsp:spPr>
        <a:xfrm>
          <a:off x="3967383" y="87"/>
          <a:ext cx="2470978" cy="197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400" kern="1200" dirty="0"/>
            <a:t>по </a:t>
          </a:r>
          <a:r>
            <a:rPr lang="en-US" sz="1400" kern="1200" dirty="0" err="1"/>
            <a:t>преодолению</a:t>
          </a:r>
          <a:r>
            <a:rPr lang="en-US" sz="1400" kern="1200" dirty="0"/>
            <a:t> и </a:t>
          </a:r>
          <a:r>
            <a:rPr lang="en-US" sz="1400" kern="1200" dirty="0" err="1"/>
            <a:t>профилактике</a:t>
          </a:r>
          <a:r>
            <a:rPr lang="en-US" sz="1400" kern="1200" dirty="0"/>
            <a:t> </a:t>
          </a:r>
          <a:r>
            <a:rPr lang="en-US" sz="1400" kern="1200" dirty="0" err="1"/>
            <a:t>нарушений</a:t>
          </a:r>
          <a:r>
            <a:rPr lang="en-US" sz="1400" kern="1200" dirty="0"/>
            <a:t> </a:t>
          </a:r>
          <a:r>
            <a:rPr lang="en-US" sz="1400" kern="1200" dirty="0" err="1"/>
            <a:t>чтения</a:t>
          </a:r>
          <a:r>
            <a:rPr lang="en-US" sz="1400" kern="1200" dirty="0"/>
            <a:t> и </a:t>
          </a:r>
          <a:r>
            <a:rPr lang="en-US" sz="1400" kern="1200" dirty="0" err="1"/>
            <a:t>письма</a:t>
          </a:r>
          <a:endParaRPr lang="en-US" sz="1400" kern="1200" dirty="0"/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400" kern="1200" dirty="0"/>
            <a:t>(</a:t>
          </a:r>
          <a:r>
            <a:rPr lang="ru-RU" altLang="en-US" sz="1400" kern="1200" dirty="0" err="1"/>
            <a:t>сформированность</a:t>
          </a:r>
          <a:r>
            <a:rPr lang="ru-RU" altLang="en-US" sz="1400" kern="1200" dirty="0"/>
            <a:t> языковых операций, владение письменной коммуникацией</a:t>
          </a:r>
        </a:p>
      </dsp:txBody>
      <dsp:txXfrm>
        <a:off x="3967383" y="87"/>
        <a:ext cx="2470978" cy="1976782"/>
      </dsp:txXfrm>
    </dsp:sp>
    <dsp:sp modelId="{D0718308-59AC-43E6-A882-4828EE4494C2}">
      <dsp:nvSpPr>
        <dsp:cNvPr id="0" name=""/>
        <dsp:cNvSpPr/>
      </dsp:nvSpPr>
      <dsp:spPr>
        <a:xfrm rot="19500000">
          <a:off x="6182972" y="2643668"/>
          <a:ext cx="1993505" cy="74129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0D0BC9-3E91-4623-8C1A-C4A70EB3594B}">
      <dsp:nvSpPr>
        <dsp:cNvPr id="0" name=""/>
        <dsp:cNvSpPr/>
      </dsp:nvSpPr>
      <dsp:spPr>
        <a:xfrm>
          <a:off x="6760728" y="1454210"/>
          <a:ext cx="2470978" cy="197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 </a:t>
          </a:r>
          <a:r>
            <a:rPr lang="ru-RU" altLang="en-US" sz="1400" kern="1200"/>
            <a:t>о</a:t>
          </a:r>
          <a:r>
            <a:rPr lang="en-US" sz="1400" kern="1200"/>
            <a:t>владения социальной компетенцией </a:t>
          </a:r>
          <a:r>
            <a:rPr lang="ru-RU" altLang="en-US" sz="1400" kern="1200"/>
            <a:t>(написать  SMS-сообщение,умение адекватно выбрать взрослого и обратиться к нему за помощью, точно описать возникшую проблему...)</a:t>
          </a:r>
        </a:p>
      </dsp:txBody>
      <dsp:txXfrm>
        <a:off x="6760728" y="1454210"/>
        <a:ext cx="2470978" cy="19767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#1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Sty" val="arr"/>
              <dgm:param type="endSty" val="noArr"/>
              <dgm:param type="begPts" val="auto"/>
              <dgm:param type="endPts" val="ct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3717925"/>
            <a:ext cx="10943167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4940300"/>
            <a:ext cx="10949517" cy="981075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205" y="1097280"/>
            <a:ext cx="10942955" cy="4732021"/>
          </a:xfrm>
        </p:spPr>
        <p:txBody>
          <a:bodyPr/>
          <a:lstStyle/>
          <a:p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alt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alt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alt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alt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alt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</a:rPr>
              <a:t>АООП  </a:t>
            </a: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</a:rPr>
              <a:t>вариант 5.1 / 5.2 для детей с тяжелыми нарушениями речи                       </a:t>
            </a:r>
            <a:br>
              <a:rPr lang="ru-RU" altLang="en-US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6745" y="4512310"/>
            <a:ext cx="10949305" cy="1409065"/>
          </a:xfrm>
        </p:spPr>
        <p:txBody>
          <a:bodyPr/>
          <a:lstStyle/>
          <a:p>
            <a:pPr algn="l"/>
            <a:endParaRPr lang="ru-RU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4628515"/>
          </a:xfrm>
        </p:spPr>
        <p:txBody>
          <a:bodyPr/>
          <a:lstStyle/>
          <a:p>
            <a:pPr algn="ctr"/>
            <a:r>
              <a:rPr lang="ru-RU" altLang="en-US" sz="6000"/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9975" y="488315"/>
            <a:ext cx="10506075" cy="3743960"/>
          </a:xfrm>
        </p:spPr>
        <p:txBody>
          <a:bodyPr>
            <a:normAutofit/>
          </a:bodyPr>
          <a:lstStyle/>
          <a:p>
            <a:pPr fontAlgn="auto"/>
            <a:r>
              <a:rPr lang="ru-RU" altLang="en-US" sz="4000"/>
              <a:t>АООП 5.1 ПРЕДНАЗНАЧЕНА : </a:t>
            </a:r>
            <a:br>
              <a:rPr lang="ru-RU" altLang="en-US" sz="4000"/>
            </a:br>
            <a:r>
              <a:rPr lang="ru-RU" altLang="en-US" sz="2400"/>
              <a:t>для обучающихся с фонетико-фонематическим или фонетическим недоразвитием речи (дислалия; легкая степень выраженности дизартрии, заикания; ринолалия), </a:t>
            </a:r>
            <a:br>
              <a:rPr lang="ru-RU" altLang="en-US" sz="2400"/>
            </a:br>
            <a:r>
              <a:rPr lang="ru-RU" altLang="en-US" sz="2400"/>
              <a:t>для обучающихся  с общим недоразвитием речи III - IV уровней речевого развития различного генеза (например, при минимальных дизартрических расстройствах, ринолалии и т.п.), у которых имеются нарушения всех компонентов языка; </a:t>
            </a:r>
            <a:br>
              <a:rPr lang="ru-RU" altLang="en-US" sz="2400"/>
            </a:br>
            <a:r>
              <a:rPr lang="ru-RU" altLang="en-US" sz="2400"/>
              <a:t>для обучающихся с нарушениями чтения и письма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26745" y="4408170"/>
            <a:ext cx="10949305" cy="2118360"/>
          </a:xfrm>
        </p:spPr>
        <p:txBody>
          <a:bodyPr>
            <a:normAutofit/>
          </a:bodyPr>
          <a:lstStyle/>
          <a:p>
            <a:r>
              <a:rPr lang="en-US" sz="2400"/>
              <a:t>Срок освоения АООП НОО составляет 4 года</a:t>
            </a:r>
          </a:p>
          <a:p>
            <a:r>
              <a:rPr lang="ru-RU" altLang="en-US" sz="2400"/>
              <a:t>О</a:t>
            </a:r>
            <a:r>
              <a:rPr lang="en-US" sz="2400"/>
              <a:t>бучающийся с ТНР получает образование, полностью соответствующее по итоговым достижениям к моменту завершения обучения образованию сверстников с нормальным речевым развитием, находясь в их среде и в те же сроки обучения.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 noChangeArrowheads="1"/>
          </p:cNvSpPr>
          <p:nvPr>
            <p:ph type="ctrTitle"/>
          </p:nvPr>
        </p:nvSpPr>
        <p:spPr>
          <a:xfrm>
            <a:off x="624205" y="3112770"/>
            <a:ext cx="10942955" cy="1480820"/>
          </a:xfrm>
        </p:spPr>
        <p:txBody>
          <a:bodyPr/>
          <a:lstStyle/>
          <a:p>
            <a:r>
              <a:rPr lang="ru-RU" altLang="en-US"/>
              <a:t>2.</a:t>
            </a:r>
            <a:r>
              <a:rPr lang="ru-RU" altLang="en-US" sz="2400"/>
              <a:t>для обучающихся </a:t>
            </a:r>
            <a:r>
              <a:rPr lang="ru-RU" altLang="en-US" sz="2400" u="sng"/>
              <a:t>не имеющих</a:t>
            </a:r>
            <a:r>
              <a:rPr lang="ru-RU" altLang="en-US" sz="2400"/>
              <a:t> ОНР при тяжелой степени выраженности заикания </a:t>
            </a:r>
            <a:r>
              <a:rPr lang="en-US" altLang="en-US" sz="2400"/>
              <a:t>(II </a:t>
            </a:r>
            <a:r>
              <a:rPr lang="ru-RU" altLang="en-US" sz="2400"/>
              <a:t>отделение) открытие отделений на основании приказа минобрнауки №1015</a:t>
            </a:r>
          </a:p>
        </p:txBody>
      </p:sp>
      <p:sp>
        <p:nvSpPr>
          <p:cNvPr id="5" name="Subtit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2400">
                <a:sym typeface="+mn-ea"/>
              </a:rPr>
              <a:t>Срок освоения АООП НОО </a:t>
            </a:r>
          </a:p>
          <a:p>
            <a:pPr algn="l"/>
            <a:r>
              <a:rPr lang="en-US" sz="2400">
                <a:sym typeface="+mn-ea"/>
              </a:rPr>
              <a:t>в I отделении   составляет </a:t>
            </a:r>
            <a:r>
              <a:rPr lang="ru-RU" altLang="en-US" sz="2400">
                <a:sym typeface="+mn-ea"/>
              </a:rPr>
              <a:t>5</a:t>
            </a:r>
            <a:r>
              <a:rPr lang="en-US" sz="2400">
                <a:sym typeface="+mn-ea"/>
              </a:rPr>
              <a:t> </a:t>
            </a:r>
            <a:r>
              <a:rPr lang="ru-RU" altLang="en-US" sz="2400">
                <a:sym typeface="+mn-ea"/>
              </a:rPr>
              <a:t>лет (I дополнительный – 4 классы)</a:t>
            </a:r>
          </a:p>
          <a:p>
            <a:pPr algn="l"/>
            <a:r>
              <a:rPr lang="ru-RU" altLang="en-US" sz="2400">
                <a:sym typeface="+mn-ea"/>
              </a:rPr>
              <a:t>во II отделении 4 года (I – 4 классы)</a:t>
            </a:r>
          </a:p>
        </p:txBody>
      </p:sp>
      <p:sp>
        <p:nvSpPr>
          <p:cNvPr id="6" name="Title 3"/>
          <p:cNvSpPr>
            <a:spLocks noGrp="1"/>
          </p:cNvSpPr>
          <p:nvPr/>
        </p:nvSpPr>
        <p:spPr>
          <a:xfrm>
            <a:off x="1524000" y="429260"/>
            <a:ext cx="10043160" cy="400939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normAutofit/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auto"/>
            <a:r>
              <a:rPr lang="ru-RU" altLang="en-US" sz="4000"/>
              <a:t>АООП 5.2 ПРЕДНАЗНАЧЕНА : </a:t>
            </a:r>
            <a:br>
              <a:rPr lang="ru-RU" altLang="en-US" sz="4000"/>
            </a:br>
            <a:r>
              <a:rPr lang="ru-RU" altLang="en-US" sz="4000"/>
              <a:t>1.</a:t>
            </a:r>
            <a:r>
              <a:rPr lang="ru-RU" altLang="en-US" sz="2400"/>
              <a:t>для обучающихся с ТНР находящиеся на II и III уровнях речевого развития (по Р.Е. Левиной), при алалии, афазии, дизартрии, ринолалии, заикании, имеющие нарушения чтения и письма</a:t>
            </a:r>
          </a:p>
          <a:p>
            <a:pPr fontAlgn="auto"/>
            <a:r>
              <a:rPr lang="en-US" altLang="ru-RU" sz="2400"/>
              <a:t>( I</a:t>
            </a:r>
            <a:r>
              <a:rPr lang="ru-RU" altLang="ru-RU" sz="2400"/>
              <a:t> отделение)</a:t>
            </a:r>
          </a:p>
          <a:p>
            <a:pPr fontAlgn="auto"/>
            <a:r>
              <a:rPr lang="ru-RU" altLang="en-US" sz="2400"/>
              <a:t>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0" name="Text Box 99"/>
          <p:cNvSpPr txBox="1"/>
          <p:nvPr/>
        </p:nvSpPr>
        <p:spPr>
          <a:xfrm>
            <a:off x="1593215" y="2136775"/>
            <a:ext cx="8946515" cy="3538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l"/>
            <a:r>
              <a:rPr lang="ru-RU" sz="2800" b="0">
                <a:solidFill>
                  <a:srgbClr val="00000A"/>
                </a:solidFill>
                <a:latin typeface="Times New Roman" panose="02020603050405020304" charset="0"/>
                <a:cs typeface="Times New Roman" panose="02020603050405020304" charset="0"/>
              </a:rPr>
              <a:t>О</a:t>
            </a:r>
            <a:r>
              <a:rPr sz="2800" b="0">
                <a:solidFill>
                  <a:srgbClr val="00000A"/>
                </a:solidFill>
                <a:latin typeface="Times New Roman" panose="02020603050405020304" charset="0"/>
                <a:cs typeface="Times New Roman" panose="02020603050405020304" charset="0"/>
              </a:rPr>
              <a:t>бучающийся с ТНР получает образование, </a:t>
            </a:r>
            <a:r>
              <a:rPr sz="2800" b="0" u="sng">
                <a:solidFill>
                  <a:srgbClr val="00000A"/>
                </a:solidFill>
                <a:latin typeface="Times New Roman" panose="02020603050405020304" charset="0"/>
                <a:cs typeface="Times New Roman" panose="02020603050405020304" charset="0"/>
              </a:rPr>
              <a:t>соответствующее по конечным достижениям с образованием сверстников, не имеющих нарушений речевого развития,</a:t>
            </a:r>
            <a:r>
              <a:rPr sz="2800" b="0">
                <a:solidFill>
                  <a:srgbClr val="00000A"/>
                </a:solidFill>
                <a:latin typeface="Times New Roman" panose="02020603050405020304" charset="0"/>
                <a:cs typeface="Times New Roman" panose="02020603050405020304" charset="0"/>
              </a:rPr>
              <a:t> но в более пролонгированные календарные сроки, находясь в среде сверстников с речевыми нарушениями и сходными образовательными потребностями или в условиях общего образовательного потока (</a:t>
            </a:r>
            <a:r>
              <a:rPr sz="2800" b="1" u="sng">
                <a:solidFill>
                  <a:srgbClr val="00000A"/>
                </a:solidFill>
                <a:latin typeface="Times New Roman" panose="02020603050405020304" charset="0"/>
                <a:cs typeface="Times New Roman" panose="02020603050405020304" charset="0"/>
              </a:rPr>
              <a:t>в отдельных классах</a:t>
            </a:r>
            <a:r>
              <a:rPr sz="2800" b="0">
                <a:solidFill>
                  <a:srgbClr val="00000A"/>
                </a:solidFill>
                <a:latin typeface="Times New Roman" panose="02020603050405020304" charset="0"/>
                <a:cs typeface="Times New Roman" panose="02020603050405020304" charset="0"/>
              </a:rPr>
              <a:t>)</a:t>
            </a:r>
            <a:endParaRPr lang="en-US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400">
                <a:sym typeface="+mn-ea"/>
              </a:rPr>
              <a:t>Требования к результатам освоения программы коррекционной работы </a:t>
            </a:r>
            <a:br>
              <a:rPr lang="en-US" sz="2400">
                <a:sym typeface="+mn-ea"/>
              </a:rPr>
            </a:br>
            <a:endParaRPr lang="en-US" sz="2400"/>
          </a:p>
        </p:txBody>
      </p:sp>
      <p:graphicFrame>
        <p:nvGraphicFramePr>
          <p:cNvPr id="5" name="Diagram 4"/>
          <p:cNvGraphicFramePr/>
          <p:nvPr/>
        </p:nvGraphicFramePr>
        <p:xfrm>
          <a:off x="1176020" y="719455"/>
          <a:ext cx="10405745" cy="5699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en-US">
                <a:sym typeface="+mn-ea"/>
              </a:rPr>
              <a:t>АООП 7.1 / 7.2 для детей с задержкой психического развития </a:t>
            </a:r>
            <a:endParaRPr lang="en-US"/>
          </a:p>
        </p:txBody>
      </p:sp>
      <p:sp>
        <p:nvSpPr>
          <p:cNvPr id="5" name="Subtitle 4"/>
          <p:cNvSpPr>
            <a:spLocks noGrp="1" noChangeArrowheads="1"/>
          </p:cNvSpPr>
          <p:nvPr>
            <p:ph type="subTitle" idx="1"/>
          </p:nvPr>
        </p:nvSpPr>
        <p:spPr>
          <a:xfrm>
            <a:off x="623993" y="4954270"/>
            <a:ext cx="10949517" cy="981075"/>
          </a:xfrm>
        </p:spPr>
        <p:txBody>
          <a:bodyPr/>
          <a:lstStyle/>
          <a:p>
            <a:r>
              <a:rPr lang="ru-RU" altLang="en-US"/>
              <a:t>Срок реализации варианта 7.1- 4 года,</a:t>
            </a:r>
          </a:p>
          <a:p>
            <a:r>
              <a:rPr lang="ru-RU" altLang="en-US"/>
              <a:t>варианта 7.2- 5лет (с обязательным введением первого дополнительного класса)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 </a:t>
            </a:r>
            <a:r>
              <a:rPr lang="ru-RU" altLang="en-US" sz="2400"/>
              <a:t>А</a:t>
            </a:r>
            <a:r>
              <a:rPr lang="en-US" sz="2400"/>
              <a:t>дресована обучающимся с ЗПР, достигшим к моменту поступления в школу уровня психофизического развития близкого возрастной норме, но отмечаются трудности произвольной саморегуляции, </a:t>
            </a:r>
            <a:r>
              <a:rPr lang="ru-RU" altLang="en-US" sz="2400"/>
              <a:t>также </a:t>
            </a:r>
            <a:r>
              <a:rPr lang="en-US" sz="2400"/>
              <a:t>признаки легкой органической недостаточности  ЦНС</a:t>
            </a:r>
            <a:r>
              <a:rPr lang="ru-RU" altLang="en-US" sz="2400"/>
              <a:t>,дисфункции в сферах пространственных представлений, зрительно-моторной координации, фонетико-фонематического развития, нейродинамики и др.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Но при этом наблюдается устойчивость форм адаптивного поведения.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0" name="Text Box 99"/>
          <p:cNvSpPr txBox="1"/>
          <p:nvPr/>
        </p:nvSpPr>
        <p:spPr>
          <a:xfrm>
            <a:off x="1388745" y="1167765"/>
            <a:ext cx="9509760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450215"/>
            <a:r>
              <a:rPr sz="2400" b="1">
                <a:solidFill>
                  <a:srgbClr val="00000A"/>
                </a:solidFill>
                <a:latin typeface="Times New Roman" panose="02020603050405020304" charset="0"/>
                <a:cs typeface="Times New Roman" panose="02020603050405020304" charset="0"/>
              </a:rPr>
              <a:t>Основными направлениями в коррекционной работе являются: </a:t>
            </a:r>
          </a:p>
          <a:p>
            <a:pPr indent="450215"/>
            <a:r>
              <a:rPr sz="2400" b="0">
                <a:solidFill>
                  <a:srgbClr val="00000A"/>
                </a:solidFill>
                <a:latin typeface="Times New Roman" panose="02020603050405020304" charset="0"/>
                <a:cs typeface="Times New Roman" panose="02020603050405020304" charset="0"/>
              </a:rPr>
              <a:t>коррекционная помощь в овладении базовым содержанием обучения; </a:t>
            </a:r>
          </a:p>
          <a:p>
            <a:pPr indent="450215"/>
            <a:r>
              <a:rPr sz="2400" b="0">
                <a:solidFill>
                  <a:srgbClr val="00000A"/>
                </a:solidFill>
                <a:latin typeface="Times New Roman" panose="02020603050405020304" charset="0"/>
                <a:cs typeface="Times New Roman" panose="02020603050405020304" charset="0"/>
              </a:rPr>
              <a:t>развитие эмоционально-личностной сферы и коррекция ее недостатков; </a:t>
            </a:r>
          </a:p>
          <a:p>
            <a:pPr indent="450215"/>
            <a:r>
              <a:rPr sz="2400" b="0">
                <a:solidFill>
                  <a:srgbClr val="00000A"/>
                </a:solidFill>
                <a:latin typeface="Times New Roman" panose="02020603050405020304" charset="0"/>
                <a:cs typeface="Times New Roman" panose="02020603050405020304" charset="0"/>
              </a:rPr>
              <a:t>развитие познавательной деятельности и целенаправленное формирование высших психических функций; </a:t>
            </a:r>
          </a:p>
          <a:p>
            <a:pPr indent="450215"/>
            <a:r>
              <a:rPr sz="2400" b="0">
                <a:solidFill>
                  <a:srgbClr val="00000A"/>
                </a:solidFill>
                <a:latin typeface="Times New Roman" panose="02020603050405020304" charset="0"/>
                <a:cs typeface="Times New Roman" panose="02020603050405020304" charset="0"/>
              </a:rPr>
              <a:t>развитие зрительно-моторной координации; </a:t>
            </a:r>
          </a:p>
          <a:p>
            <a:pPr indent="450215"/>
            <a:r>
              <a:rPr sz="2400" b="0">
                <a:solidFill>
                  <a:srgbClr val="00000A"/>
                </a:solidFill>
                <a:latin typeface="Times New Roman" panose="02020603050405020304" charset="0"/>
                <a:cs typeface="Times New Roman" panose="02020603050405020304" charset="0"/>
              </a:rPr>
              <a:t>формирование произвольной регуляции деятельности и поведения; коррекция нарушений устной и письменной речи; </a:t>
            </a:r>
          </a:p>
          <a:p>
            <a:pPr indent="450215"/>
            <a:r>
              <a:rPr sz="2400" b="0">
                <a:solidFill>
                  <a:srgbClr val="00000A"/>
                </a:solidFill>
                <a:latin typeface="Times New Roman" panose="02020603050405020304" charset="0"/>
                <a:cs typeface="Times New Roman" panose="02020603050405020304" charset="0"/>
              </a:rPr>
              <a:t>обеспечение ребенку успеха в различных видах деятельности с целью предупреждения негативного отношения к учёбе, ситуации школьного обучения в целом, повышения мотивации к школьному обучению.</a:t>
            </a:r>
            <a:endParaRPr lang="en-US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0" name="Text Box 99"/>
          <p:cNvSpPr txBox="1"/>
          <p:nvPr/>
        </p:nvSpPr>
        <p:spPr>
          <a:xfrm>
            <a:off x="1677035" y="2275840"/>
            <a:ext cx="853630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sz="2400" b="0">
                <a:solidFill>
                  <a:srgbClr val="00000A"/>
                </a:solidFill>
                <a:latin typeface="Times New Roman" panose="02020603050405020304" charset="0"/>
                <a:cs typeface="Times New Roman" panose="02020603050405020304" charset="0"/>
              </a:rPr>
              <a:t>Неспособность обучающегося с ЗПР полноценно освоить отдельный предмет в структуре АООП НОО </a:t>
            </a:r>
            <a:r>
              <a:rPr sz="2400" b="0" u="sng">
                <a:solidFill>
                  <a:srgbClr val="00000A"/>
                </a:solidFill>
                <a:latin typeface="Times New Roman" panose="02020603050405020304" charset="0"/>
                <a:cs typeface="Times New Roman" panose="02020603050405020304" charset="0"/>
              </a:rPr>
              <a:t>не должна служить препятствием </a:t>
            </a:r>
            <a:r>
              <a:rPr sz="2400" b="0">
                <a:solidFill>
                  <a:srgbClr val="00000A"/>
                </a:solidFill>
                <a:latin typeface="Times New Roman" panose="02020603050405020304" charset="0"/>
                <a:cs typeface="Times New Roman" panose="02020603050405020304" charset="0"/>
              </a:rPr>
              <a:t>для выбора или продолжения освоения варианта 7.2 АООП НОО, поскольку у данной категории обучающихся может быть специфическое расстройство чтения, письма, арифметических навыков (дислексия, дисграфия, дискалькулия)</a:t>
            </a:r>
            <a:endParaRPr 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reen Color">
  <a:themeElements>
    <a:clrScheme name="Green Color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99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8AB900"/>
      </a:accent6>
      <a:hlink>
        <a:srgbClr val="CC3300"/>
      </a:hlink>
      <a:folHlink>
        <a:srgbClr val="996600"/>
      </a:folHlink>
    </a:clrScheme>
    <a:fontScheme name="Green Color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Green Col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99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B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429</Words>
  <Application>Microsoft Office PowerPoint</Application>
  <PresentationFormat>Произвольный</PresentationFormat>
  <Paragraphs>34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Green Color</vt:lpstr>
      <vt:lpstr>     АООП  вариант 5.1 / 5.2 для детей с тяжелыми нарушениями речи                        </vt:lpstr>
      <vt:lpstr>АООП 5.1 ПРЕДНАЗНАЧЕНА :  для обучающихся с фонетико-фонематическим или фонетическим недоразвитием речи (дислалия; легкая степень выраженности дизартрии, заикания; ринолалия),  для обучающихся  с общим недоразвитием речи III - IV уровней речевого развития различного генеза (например, при минимальных дизартрических расстройствах, ринолалии и т.п.), у которых имеются нарушения всех компонентов языка;  для обучающихся с нарушениями чтения и письма</vt:lpstr>
      <vt:lpstr>2.для обучающихся не имеющих ОНР при тяжелой степени выраженности заикания (II отделение) открытие отделений на основании приказа минобрнауки №1015</vt:lpstr>
      <vt:lpstr>Слайд 4</vt:lpstr>
      <vt:lpstr>Требования к результатам освоения программы коррекционной работы  </vt:lpstr>
      <vt:lpstr>АООП 7.1 / 7.2 для детей с задержкой психического развития </vt:lpstr>
      <vt:lpstr> Адресована обучающимся с ЗПР, достигшим к моменту поступления в школу уровня психофизического развития близкого возрастной норме, но отмечаются трудности произвольной саморегуляции, также признаки легкой органической недостаточности  ЦНС,дисфункции в сферах пространственных представлений, зрительно-моторной координации, фонетико-фонематического развития, нейродинамики и др.</vt:lpstr>
      <vt:lpstr>Слайд 8</vt:lpstr>
      <vt:lpstr>Слайд 9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АООП НОО для детей с ОВЗ</dc:title>
  <dc:creator>Алла</dc:creator>
  <cp:lastModifiedBy>26км 10</cp:lastModifiedBy>
  <cp:revision>7</cp:revision>
  <dcterms:created xsi:type="dcterms:W3CDTF">2017-12-18T15:00:22Z</dcterms:created>
  <dcterms:modified xsi:type="dcterms:W3CDTF">2001-12-31T19:33:26Z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1033-10.2.0.5965</vt:lpwstr>
  </property>
</Properties>
</file>